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  <p:sldId id="261" r:id="rId6"/>
    <p:sldId id="277" r:id="rId7"/>
    <p:sldId id="270" r:id="rId8"/>
    <p:sldId id="271" r:id="rId9"/>
    <p:sldId id="262" r:id="rId10"/>
    <p:sldId id="263" r:id="rId11"/>
    <p:sldId id="264" r:id="rId12"/>
    <p:sldId id="265" r:id="rId13"/>
    <p:sldId id="273" r:id="rId14"/>
    <p:sldId id="274" r:id="rId15"/>
    <p:sldId id="275" r:id="rId16"/>
    <p:sldId id="276" r:id="rId17"/>
    <p:sldId id="266" r:id="rId18"/>
    <p:sldId id="285" r:id="rId19"/>
    <p:sldId id="288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15B6D-E776-4E66-BE7C-822A85A1D008}" type="datetimeFigureOut">
              <a:rPr lang="ru-RU" smtClean="0"/>
              <a:pPr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33364-6914-44E6-8CDA-19C6CFA77D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357166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42910" y="285728"/>
            <a:ext cx="7929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Arkadia" pitchFamily="18" charset="0"/>
              </a:rPr>
              <a:t>2016 год – </a:t>
            </a: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Arkadia" pitchFamily="18" charset="0"/>
              </a:rPr>
              <a:t>Год   Н.М. Карамзина</a:t>
            </a:r>
            <a:endParaRPr lang="ru-RU" sz="4400" b="1" i="1" dirty="0">
              <a:solidFill>
                <a:srgbClr val="C00000"/>
              </a:solidFill>
              <a:latin typeface="Arkadia" pitchFamily="18" charset="0"/>
            </a:endParaRPr>
          </a:p>
        </p:txBody>
      </p:sp>
      <p:pic>
        <p:nvPicPr>
          <p:cNvPr id="1029" name="Picture 5" descr="C:\Users\1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3909067" cy="4572008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lumMod val="50000"/>
                <a:alpha val="60000"/>
              </a:schemeClr>
            </a:glow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4099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85728"/>
            <a:ext cx="1905000" cy="3714750"/>
          </a:xfrm>
          <a:prstGeom prst="rect">
            <a:avLst/>
          </a:prstGeom>
          <a:noFill/>
        </p:spPr>
      </p:pic>
      <p:pic>
        <p:nvPicPr>
          <p:cNvPr id="4100" name="Picture 4" descr="C:\Users\1\Desktop\b30025ca3c4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4429124" cy="312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00034" y="3571876"/>
            <a:ext cx="62151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latin typeface="Gabriola" pitchFamily="82" charset="0"/>
              </a:rPr>
              <a:t>По окончании пансиона в 1783 году он поступает на военную службу в Преображенский полк, первый гвардейский полк России. Но склонности к военной службе у Николая Михайловича нет. Не прослужив и года, он выходит в отставку в чине поручика и уезжает на родину, в свою симбирскую деревню.</a:t>
            </a:r>
            <a:endParaRPr lang="ru-RU" sz="2800" b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1027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1" y="0"/>
            <a:ext cx="1721827" cy="33575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285728"/>
            <a:ext cx="69294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abriola" pitchFamily="82" charset="0"/>
              </a:rPr>
              <a:t>1784 год – начало нового и очень важного периода в жизни Николая Михайловича. Осенью этого года он приезжает в Москву, где полностью посвящает себя литературному делу, начав с переводов. В Москве он входит в кружок просветителя Н.И.Новикова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1028" name="Picture 4" descr="C:\Users\1\Desktop\novik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571744"/>
            <a:ext cx="270904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 flipH="1">
            <a:off x="470447" y="5929330"/>
            <a:ext cx="5030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abriola" pitchFamily="82" charset="0"/>
              </a:rPr>
              <a:t>Николай Иванович Новиков </a:t>
            </a:r>
            <a:endParaRPr lang="ru-RU" sz="3200" b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24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24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2051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143250"/>
            <a:ext cx="1857388" cy="3714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itchFamily="82" charset="0"/>
              </a:rPr>
              <a:t>В1789 году Николай Михайлович отправляется в путешествие по Европе. Он посещает Германию, Францию, Австрию, Швейцарию, Англию. Свои впечатления от этого путешествия он описал в книге «Письма русского путешественника», которая прославила его имя.</a:t>
            </a:r>
            <a:endParaRPr lang="ru-RU" sz="3200" b="1" dirty="0">
              <a:latin typeface="Gabriola" pitchFamily="82" charset="0"/>
            </a:endParaRPr>
          </a:p>
        </p:txBody>
      </p:sp>
      <p:pic>
        <p:nvPicPr>
          <p:cNvPr id="2052" name="Picture 4" descr="C:\Users\1\Desktop\europe4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857496"/>
            <a:ext cx="4143404" cy="246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1\Desktop\1_1_186196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928934"/>
            <a:ext cx="2438400" cy="325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6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260648"/>
            <a:ext cx="1999828" cy="3714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79341" y="404664"/>
            <a:ext cx="65691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Из путешествия по Европе Н.М. Карамзин возвращается в Москву, где начинает издавать «Московский журнал», в котором была опубликована его повесть «Бедная Лиза», имевшая необыкновенный успех у читателей. </a:t>
            </a:r>
            <a:endParaRPr lang="ru-RU" sz="3200" b="1" dirty="0">
              <a:latin typeface="Gabriola" panose="04040605051002020D02" pitchFamily="8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9340" y="2959209"/>
            <a:ext cx="3941450" cy="331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422" y="3036829"/>
            <a:ext cx="2051043" cy="311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33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 0.067 C -0.049 0.081 -0.054 0.102 -0.054 0.124 C -0.054 0.149 -0.049 0.169 -0.04 0.183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88640"/>
            <a:ext cx="1905000" cy="3714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476672"/>
            <a:ext cx="657071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А вы знаете ребята, Николай Михайлович писал и для детей. Он является автором и одним из издателей первого детского журнала «Детское чтение для сердца и разума». Для детей он написал три сказки: «Прекрасная царевна и счастливый карла», «Илья Муромец» и «Дремучий лес». С этими сказками я вас обязательно познакомлю. </a:t>
            </a:r>
            <a:endParaRPr lang="ru-RU" sz="3200" b="1" dirty="0">
              <a:latin typeface="Gabriola" panose="04040605051002020D02" pitchFamily="82" charset="0"/>
            </a:endParaRPr>
          </a:p>
          <a:p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811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427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2852936"/>
            <a:ext cx="1855812" cy="3714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90092" y="40466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174842"/>
            <a:ext cx="652361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Gabriola" panose="04040605051002020D02" pitchFamily="82" charset="0"/>
              </a:rPr>
              <a:t>В биографии Николая Михайловича Карамзина должное место занимает изучение истории. Им было написано 12 томов «Истории государства Российского</a:t>
            </a:r>
            <a:r>
              <a:rPr lang="ru-RU" sz="3200" b="1" dirty="0" smtClean="0">
                <a:latin typeface="Gabriola" panose="04040605051002020D02" pitchFamily="82" charset="0"/>
              </a:rPr>
              <a:t>», которые писались на протяжении долгих лет. А 12 том не был завершён , он был издан уже после смерти автора</a:t>
            </a:r>
            <a:r>
              <a:rPr lang="ru-RU" b="1" dirty="0" smtClean="0"/>
              <a:t>. </a:t>
            </a:r>
            <a:endParaRPr lang="ru-RU" b="1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3424480"/>
            <a:ext cx="2448557" cy="31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04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60648"/>
            <a:ext cx="1905000" cy="3714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1182" y="288373"/>
            <a:ext cx="6624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briola" panose="04040605051002020D02" pitchFamily="82" charset="0"/>
              </a:rPr>
              <a:t>А ещё ребята, я хочу поделиться с вами интересным фактом .  Вы знаете, что буква «Ё» известной стала благодаря Н. М. </a:t>
            </a:r>
            <a:r>
              <a:rPr lang="ru-RU" sz="2400" b="1" dirty="0">
                <a:latin typeface="Gabriola" panose="04040605051002020D02" pitchFamily="82" charset="0"/>
              </a:rPr>
              <a:t>Карамзину? </a:t>
            </a:r>
            <a:r>
              <a:rPr lang="ru-RU" sz="2400" b="1" dirty="0" smtClean="0">
                <a:latin typeface="Gabriola" panose="04040605051002020D02" pitchFamily="82" charset="0"/>
              </a:rPr>
              <a:t>Широко </a:t>
            </a:r>
            <a:r>
              <a:rPr lang="ru-RU" sz="2400" b="1" dirty="0">
                <a:latin typeface="Gabriola" panose="04040605051002020D02" pitchFamily="82" charset="0"/>
              </a:rPr>
              <a:t>известной </a:t>
            </a:r>
            <a:r>
              <a:rPr lang="ru-RU" sz="2400" b="1" dirty="0" smtClean="0">
                <a:latin typeface="Gabriola" panose="04040605051002020D02" pitchFamily="82" charset="0"/>
              </a:rPr>
              <a:t> </a:t>
            </a:r>
            <a:r>
              <a:rPr lang="ru-RU" sz="2400" b="1" dirty="0">
                <a:latin typeface="Gabriola" panose="04040605051002020D02" pitchFamily="82" charset="0"/>
              </a:rPr>
              <a:t>буква </a:t>
            </a:r>
            <a:r>
              <a:rPr lang="ru-RU" sz="2400" b="1" dirty="0" smtClean="0">
                <a:latin typeface="Gabriola" panose="04040605051002020D02" pitchFamily="82" charset="0"/>
              </a:rPr>
              <a:t>стала </a:t>
            </a:r>
            <a:r>
              <a:rPr lang="ru-RU" sz="2400" b="1" dirty="0">
                <a:latin typeface="Gabriola" panose="04040605051002020D02" pitchFamily="82" charset="0"/>
              </a:rPr>
              <a:t>благодаря историку Н.М. Карамзину. В 1797 году Николай Михайлович решил заменить при подготовке в печать одного из своих стихотворений две буквы в слове «</a:t>
            </a:r>
            <a:r>
              <a:rPr lang="ru-RU" sz="2400" b="1" dirty="0" err="1">
                <a:latin typeface="Gabriola" panose="04040605051002020D02" pitchFamily="82" charset="0"/>
              </a:rPr>
              <a:t>слiозы</a:t>
            </a:r>
            <a:r>
              <a:rPr lang="ru-RU" sz="2400" b="1" dirty="0">
                <a:latin typeface="Gabriola" panose="04040605051002020D02" pitchFamily="82" charset="0"/>
              </a:rPr>
              <a:t>» на одну букву ё.   Так, с лёгкой руки Карамзина, буква «ё» заняла своё место под солнцем и закрепилась в русском </a:t>
            </a:r>
            <a:r>
              <a:rPr lang="ru-RU" sz="2400" b="1" dirty="0" smtClean="0">
                <a:latin typeface="Gabriola" panose="04040605051002020D02" pitchFamily="82" charset="0"/>
              </a:rPr>
              <a:t>алфавите. </a:t>
            </a:r>
          </a:p>
          <a:p>
            <a:r>
              <a:rPr lang="ru-RU" sz="2400" b="1" dirty="0" smtClean="0">
                <a:latin typeface="Gabriola" panose="04040605051002020D02" pitchFamily="82" charset="0"/>
              </a:rPr>
              <a:t>Им введены новые слова, такие как промышленность, благотворительность, эпоха, сцена, катастрофа, влюблённость.</a:t>
            </a:r>
            <a:endParaRPr lang="ru-RU" sz="2400" b="1" dirty="0">
              <a:latin typeface="Gabriola" panose="04040605051002020D02" pitchFamily="8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717032"/>
            <a:ext cx="2946741" cy="294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85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3075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3143250"/>
            <a:ext cx="1905000" cy="3714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428604"/>
            <a:ext cx="7143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itchFamily="82" charset="0"/>
              </a:rPr>
              <a:t>Ребята, сегодня я вам рассказал о жизни и творчестве Н.М.Карамзина, но это ещё не всё. Мы продолжим  узнавать интересные факты о нашем великом земляке, впереди вас ждёт знакомство с его сказками и произведениями, а также игры и викторины.</a:t>
            </a:r>
            <a:endParaRPr lang="ru-RU" sz="3200" b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8092"/>
            <a:ext cx="1927820" cy="37147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8169" y="620688"/>
            <a:ext cx="7774311" cy="368547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Спасибо за внимание!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До новых встреч!</a:t>
            </a:r>
            <a:endParaRPr lang="ru-RU" sz="54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989" y="2834993"/>
            <a:ext cx="3528392" cy="363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28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491" y="908720"/>
            <a:ext cx="48237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Gabriola" panose="04040605051002020D02" pitchFamily="82" charset="0"/>
              </a:rPr>
              <a:t>© Автор </a:t>
            </a:r>
            <a:r>
              <a:rPr lang="ru-RU" sz="3200" b="1" u="sng" dirty="0" smtClean="0">
                <a:latin typeface="Gabriola" panose="04040605051002020D02" pitchFamily="82" charset="0"/>
              </a:rPr>
              <a:t>Марина Лесавина</a:t>
            </a:r>
          </a:p>
          <a:p>
            <a:pPr algn="ctr"/>
            <a:r>
              <a:rPr lang="ru-RU" sz="3200" b="1" dirty="0" err="1" smtClean="0">
                <a:latin typeface="Gabriola" panose="04040605051002020D02" pitchFamily="82" charset="0"/>
              </a:rPr>
              <a:t>Чуфаровская</a:t>
            </a:r>
            <a:r>
              <a:rPr lang="ru-RU" sz="3200" b="1" dirty="0" smtClean="0">
                <a:latin typeface="Gabriola" panose="04040605051002020D02" pitchFamily="82" charset="0"/>
              </a:rPr>
              <a:t> городская библиотека</a:t>
            </a:r>
          </a:p>
          <a:p>
            <a:pPr algn="ctr"/>
            <a:r>
              <a:rPr lang="ru-RU" sz="3200" b="1" dirty="0" smtClean="0">
                <a:latin typeface="Gabriola" panose="04040605051002020D02" pitchFamily="82" charset="0"/>
              </a:rPr>
              <a:t>МКУК </a:t>
            </a:r>
            <a:r>
              <a:rPr lang="ru-RU" sz="3200" b="1" dirty="0" err="1" smtClean="0">
                <a:latin typeface="Gabriola" panose="04040605051002020D02" pitchFamily="82" charset="0"/>
              </a:rPr>
              <a:t>Вешкаймская</a:t>
            </a:r>
            <a:r>
              <a:rPr lang="ru-RU" sz="3200" b="1" dirty="0" smtClean="0">
                <a:latin typeface="Gabriola" panose="04040605051002020D02" pitchFamily="82" charset="0"/>
              </a:rPr>
              <a:t> МБС, 2016 год</a:t>
            </a:r>
            <a:endParaRPr lang="ru-RU" sz="32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382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548680"/>
            <a:ext cx="871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арамзин детям»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4381" y="548680"/>
            <a:ext cx="7215238" cy="923330"/>
          </a:xfrm>
          <a:prstGeom prst="rect">
            <a:avLst/>
          </a:prstGeom>
          <a:noFill/>
          <a:ln>
            <a:solidFill>
              <a:schemeClr val="tx1">
                <a:alpha val="47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5400" b="1" dirty="0">
              <a:solidFill>
                <a:srgbClr val="C00000"/>
              </a:solidFill>
              <a:latin typeface="Arkad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1844824"/>
            <a:ext cx="1711796" cy="3714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356" y="1844824"/>
            <a:ext cx="4464496" cy="2558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6165304"/>
            <a:ext cx="1212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2016 год</a:t>
            </a:r>
            <a:endParaRPr lang="ru-RU" sz="3200" b="1" dirty="0">
              <a:solidFill>
                <a:srgbClr val="C00000"/>
              </a:solidFill>
              <a:latin typeface="Gabriola" panose="04040605051002020D02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7531" y="692696"/>
            <a:ext cx="48237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Gabriola" panose="04040605051002020D02" pitchFamily="82" charset="0"/>
              </a:rPr>
              <a:t>© Автор </a:t>
            </a:r>
            <a:r>
              <a:rPr lang="ru-RU" sz="3200" b="1" u="sng" dirty="0" smtClean="0">
                <a:latin typeface="Gabriola" panose="04040605051002020D02" pitchFamily="82" charset="0"/>
              </a:rPr>
              <a:t>Марина Лесавина</a:t>
            </a:r>
          </a:p>
          <a:p>
            <a:pPr algn="ctr"/>
            <a:r>
              <a:rPr lang="ru-RU" sz="3200" b="1" dirty="0" err="1" smtClean="0">
                <a:latin typeface="Gabriola" panose="04040605051002020D02" pitchFamily="82" charset="0"/>
              </a:rPr>
              <a:t>Чуфаровская</a:t>
            </a:r>
            <a:r>
              <a:rPr lang="ru-RU" sz="3200" b="1" dirty="0" smtClean="0">
                <a:latin typeface="Gabriola" panose="04040605051002020D02" pitchFamily="82" charset="0"/>
              </a:rPr>
              <a:t> городская библиотека</a:t>
            </a:r>
          </a:p>
          <a:p>
            <a:pPr algn="ctr"/>
            <a:r>
              <a:rPr lang="ru-RU" sz="3200" b="1" dirty="0" smtClean="0">
                <a:latin typeface="Gabriola" panose="04040605051002020D02" pitchFamily="82" charset="0"/>
              </a:rPr>
              <a:t>МКУК  </a:t>
            </a:r>
            <a:r>
              <a:rPr lang="ru-RU" sz="3200" b="1" dirty="0" err="1" smtClean="0">
                <a:latin typeface="Gabriola" panose="04040605051002020D02" pitchFamily="82" charset="0"/>
              </a:rPr>
              <a:t>Вешкаймская</a:t>
            </a:r>
            <a:r>
              <a:rPr lang="ru-RU" sz="3200" b="1" dirty="0" smtClean="0">
                <a:latin typeface="Gabriola" panose="04040605051002020D02" pitchFamily="82" charset="0"/>
              </a:rPr>
              <a:t> МБС, 2016 год</a:t>
            </a:r>
            <a:endParaRPr lang="ru-RU" sz="32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164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2051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57158" y="357166"/>
            <a:ext cx="1905020" cy="3714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00298" y="642918"/>
            <a:ext cx="60722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briola" pitchFamily="82" charset="0"/>
                <a:cs typeface="Arial" pitchFamily="34" charset="0"/>
              </a:rPr>
              <a:t>Здравствуйте, ребят</a:t>
            </a:r>
            <a:r>
              <a:rPr lang="en-US" sz="2800" b="1" dirty="0" smtClean="0">
                <a:latin typeface="Gabriola" pitchFamily="82" charset="0"/>
                <a:cs typeface="Arial" pitchFamily="34" charset="0"/>
              </a:rPr>
              <a:t>a! </a:t>
            </a:r>
            <a:r>
              <a:rPr lang="ru-RU" sz="2800" b="1" dirty="0" smtClean="0">
                <a:latin typeface="Gabriola" pitchFamily="82" charset="0"/>
                <a:cs typeface="Arial" pitchFamily="34" charset="0"/>
              </a:rPr>
              <a:t>Меня зовут </a:t>
            </a:r>
            <a:r>
              <a:rPr lang="ru-RU" sz="2800" b="1" dirty="0" err="1" smtClean="0">
                <a:latin typeface="Gabriola" pitchFamily="82" charset="0"/>
                <a:cs typeface="Arial" pitchFamily="34" charset="0"/>
              </a:rPr>
              <a:t>Симбик</a:t>
            </a:r>
            <a:r>
              <a:rPr lang="ru-RU" sz="2800" b="1" dirty="0" smtClean="0">
                <a:latin typeface="Gabriola" pitchFamily="82" charset="0"/>
                <a:cs typeface="Arial" pitchFamily="34" charset="0"/>
              </a:rPr>
              <a:t>. Я озорной и любопытный мальчишка. Мне интересно всё то, что неизвестно!  Я предлагаю вам отправиться со мной в путешествие по </a:t>
            </a:r>
            <a:r>
              <a:rPr lang="ru-RU" sz="2800" b="1" dirty="0" err="1" smtClean="0">
                <a:latin typeface="Gabriola" pitchFamily="82" charset="0"/>
                <a:cs typeface="Arial" pitchFamily="34" charset="0"/>
              </a:rPr>
              <a:t>Симбирско</a:t>
            </a:r>
            <a:r>
              <a:rPr lang="ru-RU" sz="2800" b="1" dirty="0" smtClean="0">
                <a:latin typeface="Gabriola" pitchFamily="82" charset="0"/>
                <a:cs typeface="Arial" pitchFamily="34" charset="0"/>
              </a:rPr>
              <a:t> - Ульяновскому краю и узнать много нового и интересного из его истории!  С нашим краем связано имя знаменитого российского историка Николая Михайловича Карамзина. Сегодня я хочу познакомить вас с его жизнью и творчеством</a:t>
            </a:r>
            <a:r>
              <a:rPr lang="ru-RU" sz="2800" b="1" dirty="0" smtClean="0">
                <a:latin typeface="Gabriola" pitchFamily="82" charset="0"/>
              </a:rPr>
              <a:t>. </a:t>
            </a:r>
            <a:endParaRPr lang="ru-RU" sz="2800" b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2051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285728"/>
            <a:ext cx="1905000" cy="37147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5716" y="285729"/>
            <a:ext cx="7255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abriola" pitchFamily="82" charset="0"/>
              </a:rPr>
              <a:t>12 декабря 1766 года в семье Симбирского помещика Михаила Егоровича Карамзина  и его жены Екатерины Петровны  родился сын Николай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1\Desktop\1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143116"/>
            <a:ext cx="3000396" cy="3847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40"/>
                            </p:stCondLst>
                            <p:childTnLst>
                              <p:par>
                                <p:cTn id="15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25  C -0.049 0.1079  -0.054 0.13587  -0.054 0.16518  C -0.054 0.19848  -0.049 0.22512  -0.04 0.24377  L 0 0.33302  E" pathEditMode="relative" ptsTypes="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4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2051" name="Picture 3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20" y="285728"/>
            <a:ext cx="1857388" cy="3714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44945" y="20187"/>
            <a:ext cx="60007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briola" pitchFamily="82" charset="0"/>
              </a:rPr>
              <a:t>Детство маленького Николая прошло в родовом поместье отца Знаменское. Мальчик очень рано лишился матери. Когда </a:t>
            </a:r>
            <a:r>
              <a:rPr lang="ru-RU" sz="2800" b="1" dirty="0">
                <a:latin typeface="Gabriola" pitchFamily="82" charset="0"/>
              </a:rPr>
              <a:t>Коле исполнилось 8 лет, отец записал его на службу в «армейский полк</a:t>
            </a:r>
            <a:r>
              <a:rPr lang="ru-RU" sz="2800" b="1" dirty="0" smtClean="0">
                <a:latin typeface="Gabriola" pitchFamily="82" charset="0"/>
              </a:rPr>
              <a:t>», </a:t>
            </a:r>
            <a:r>
              <a:rPr lang="ru-RU" sz="2800" b="1" dirty="0">
                <a:latin typeface="Gabriola" pitchFamily="82" charset="0"/>
              </a:rPr>
              <a:t>но, как и другие сверстники его круга, мальчик остался дома для получения </a:t>
            </a:r>
            <a:r>
              <a:rPr lang="ru-RU" sz="2800" b="1" dirty="0" smtClean="0">
                <a:latin typeface="Gabriola" pitchFamily="82" charset="0"/>
              </a:rPr>
              <a:t>образования до </a:t>
            </a:r>
            <a:r>
              <a:rPr lang="ru-RU" sz="2800" b="1" dirty="0">
                <a:latin typeface="Gabriola" pitchFamily="82" charset="0"/>
              </a:rPr>
              <a:t>достижения "совершенного возраста". До 11 </a:t>
            </a:r>
            <a:r>
              <a:rPr lang="ru-RU" sz="2800" b="1" dirty="0" smtClean="0">
                <a:latin typeface="Gabriola" pitchFamily="82" charset="0"/>
              </a:rPr>
              <a:t>лет Коля </a:t>
            </a:r>
            <a:r>
              <a:rPr lang="ru-RU" sz="2800" b="1" dirty="0">
                <a:latin typeface="Gabriola" pitchFamily="82" charset="0"/>
              </a:rPr>
              <a:t>воспитывался в деревне.  </a:t>
            </a:r>
            <a:r>
              <a:rPr lang="ru-RU" sz="2800" b="1" dirty="0" smtClean="0">
                <a:latin typeface="Gabriola" pitchFamily="82" charset="0"/>
              </a:rPr>
              <a:t>Первым его учителем </a:t>
            </a:r>
            <a:r>
              <a:rPr lang="ru-RU" sz="2800" b="1" dirty="0">
                <a:latin typeface="Gabriola" pitchFamily="82" charset="0"/>
              </a:rPr>
              <a:t>был сельский дьячок, который научил мальчика разбираться в церковной и светской азбуке, простейшему счёту и другим премудростям, которыми сам владел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 0.067 C -0.049 0.081 -0.054 0.102 -0.054 0.124 C -0.054 0.149 -0.049 0.169 -0.04 0.183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924944"/>
            <a:ext cx="1905000" cy="3714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404664"/>
            <a:ext cx="66967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  <a:cs typeface="Gautami" panose="020B0502040204020203" pitchFamily="34" charset="0"/>
              </a:rPr>
              <a:t>После нескольких месяцев обучения мальчик начал бегло читать. В доме у них была богатая библиотека, которая осталась после смерти матушки Николая. Коля увлекся европейской классикой, читал книги по истории и жизнеописания великих людей. Любил читать на природе.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303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16632"/>
            <a:ext cx="1905000" cy="3714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1739" y="142928"/>
            <a:ext cx="64087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Неизгладимое впечатление на Николая Михайловича  произвела река Волга. </a:t>
            </a:r>
            <a:r>
              <a:rPr lang="ru-RU" sz="3200" b="1" dirty="0">
                <a:latin typeface="Gabriola" panose="04040605051002020D02" pitchFamily="82" charset="0"/>
              </a:rPr>
              <a:t>М</a:t>
            </a:r>
            <a:r>
              <a:rPr lang="ru-RU" sz="3200" b="1" dirty="0" smtClean="0">
                <a:latin typeface="Gabriola" panose="04040605051002020D02" pitchFamily="82" charset="0"/>
              </a:rPr>
              <a:t>аленьким мальчишкой ранним утром,  он </a:t>
            </a:r>
            <a:r>
              <a:rPr lang="ru-RU" sz="3200" b="1" dirty="0">
                <a:latin typeface="Gabriola" panose="04040605051002020D02" pitchFamily="82" charset="0"/>
              </a:rPr>
              <a:t>спешил с </a:t>
            </a:r>
            <a:r>
              <a:rPr lang="ru-RU" sz="3200" b="1" dirty="0" smtClean="0">
                <a:latin typeface="Gabriola" panose="04040605051002020D02" pitchFamily="82" charset="0"/>
              </a:rPr>
              <a:t>книгой </a:t>
            </a:r>
            <a:r>
              <a:rPr lang="ru-RU" sz="3200" b="1" dirty="0">
                <a:latin typeface="Gabriola" panose="04040605051002020D02" pitchFamily="82" charset="0"/>
              </a:rPr>
              <a:t>на высокий </a:t>
            </a:r>
            <a:r>
              <a:rPr lang="ru-RU" sz="3200" b="1" dirty="0" smtClean="0">
                <a:latin typeface="Gabriola" panose="04040605051002020D02" pitchFamily="82" charset="0"/>
              </a:rPr>
              <a:t>берег реки. </a:t>
            </a:r>
            <a:r>
              <a:rPr lang="ru-RU" sz="3200" b="1" dirty="0">
                <a:latin typeface="Gabriola" panose="04040605051002020D02" pitchFamily="82" charset="0"/>
                <a:ea typeface="Times New Roman" panose="02020603050405020304" pitchFamily="18" charset="0"/>
              </a:rPr>
              <a:t>Иногда</a:t>
            </a:r>
            <a:r>
              <a:rPr lang="ru-RU" sz="3200" b="1" dirty="0" smtClean="0">
                <a:latin typeface="Gabriola" panose="04040605051002020D02" pitchFamily="82" charset="0"/>
                <a:ea typeface="Times New Roman" panose="02020603050405020304" pitchFamily="18" charset="0"/>
              </a:rPr>
              <a:t>, оставив </a:t>
            </a:r>
            <a:r>
              <a:rPr lang="ru-RU" sz="3200" b="1" dirty="0">
                <a:latin typeface="Gabriola" panose="04040605051002020D02" pitchFamily="82" charset="0"/>
                <a:ea typeface="Times New Roman" panose="02020603050405020304" pitchFamily="18" charset="0"/>
              </a:rPr>
              <a:t>книгу, </a:t>
            </a:r>
            <a:r>
              <a:rPr lang="ru-RU" sz="3200" b="1" dirty="0" smtClean="0">
                <a:latin typeface="Gabriola" panose="04040605051002020D02" pitchFamily="82" charset="0"/>
                <a:ea typeface="Times New Roman" panose="02020603050405020304" pitchFamily="18" charset="0"/>
              </a:rPr>
              <a:t>он </a:t>
            </a:r>
            <a:r>
              <a:rPr lang="ru-RU" sz="3200" b="1" dirty="0">
                <a:latin typeface="Gabriola" panose="04040605051002020D02" pitchFamily="82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Gabriola" panose="04040605051002020D02" pitchFamily="82" charset="0"/>
                <a:ea typeface="Times New Roman" panose="02020603050405020304" pitchFamily="18" charset="0"/>
              </a:rPr>
              <a:t>подолгу смотрел  </a:t>
            </a:r>
            <a:r>
              <a:rPr lang="ru-RU" sz="3200" b="1" dirty="0">
                <a:latin typeface="Gabriola" panose="04040605051002020D02" pitchFamily="82" charset="0"/>
                <a:ea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Gabriola" panose="04040605051002020D02" pitchFamily="82" charset="0"/>
                <a:ea typeface="Times New Roman" panose="02020603050405020304" pitchFamily="18" charset="0"/>
              </a:rPr>
              <a:t>синюю гладь Волги, </a:t>
            </a:r>
            <a:r>
              <a:rPr lang="ru-RU" sz="3200" b="1" dirty="0">
                <a:latin typeface="Gabriola" panose="04040605051002020D02" pitchFamily="82" charset="0"/>
                <a:ea typeface="Times New Roman" panose="02020603050405020304" pitchFamily="18" charset="0"/>
              </a:rPr>
              <a:t>на белые паруса судов и лодок, на станицы </a:t>
            </a:r>
            <a:r>
              <a:rPr lang="ru-RU" sz="3200" b="1" dirty="0" smtClean="0">
                <a:latin typeface="Gabriola" panose="04040605051002020D02" pitchFamily="82" charset="0"/>
                <a:ea typeface="Times New Roman" panose="02020603050405020304" pitchFamily="18" charset="0"/>
              </a:rPr>
              <a:t>рыболовов, на  чаек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3682358"/>
            <a:ext cx="4280652" cy="3130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6784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3113257"/>
            <a:ext cx="1872208" cy="3714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404664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91680" y="79301"/>
            <a:ext cx="69754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 Получив начальное  образование дома, </a:t>
            </a:r>
            <a:r>
              <a:rPr lang="ru-RU" sz="3200" b="1" dirty="0">
                <a:latin typeface="Gabriola" panose="04040605051002020D02" pitchFamily="82" charset="0"/>
              </a:rPr>
              <a:t>з</a:t>
            </a:r>
            <a:r>
              <a:rPr lang="ru-RU" sz="3200" b="1" dirty="0" smtClean="0">
                <a:latin typeface="Gabriola" panose="04040605051002020D02" pitchFamily="82" charset="0"/>
              </a:rPr>
              <a:t>имой 1773 года Николая определяют в лучший частный пансион француза Пьера </a:t>
            </a:r>
            <a:r>
              <a:rPr lang="ru-RU" sz="3200" b="1" dirty="0" err="1" smtClean="0">
                <a:latin typeface="Gabriola" panose="04040605051002020D02" pitchFamily="82" charset="0"/>
              </a:rPr>
              <a:t>Фовеля</a:t>
            </a:r>
            <a:r>
              <a:rPr lang="ru-RU" sz="3200" b="1" dirty="0" smtClean="0">
                <a:latin typeface="Gabriola" panose="04040605051002020D02" pitchFamily="82" charset="0"/>
              </a:rPr>
              <a:t> в Симбирске</a:t>
            </a:r>
            <a:r>
              <a:rPr lang="ru-RU" sz="3200" b="1" dirty="0">
                <a:latin typeface="Gabriola" panose="04040605051002020D02" pitchFamily="82" charset="0"/>
              </a:rPr>
              <a:t>. Коля, одаренный от природы </a:t>
            </a:r>
            <a:r>
              <a:rPr lang="ru-RU" sz="3200" b="1" dirty="0" smtClean="0">
                <a:latin typeface="Gabriola" panose="04040605051002020D02" pitchFamily="82" charset="0"/>
              </a:rPr>
              <a:t>необыкновенными способностями и тягой к знаниям, во </a:t>
            </a:r>
            <a:r>
              <a:rPr lang="ru-RU" sz="3200" b="1" dirty="0">
                <a:latin typeface="Gabriola" panose="04040605051002020D02" pitchFamily="82" charset="0"/>
              </a:rPr>
              <a:t>всех классах пансиона </a:t>
            </a:r>
            <a:r>
              <a:rPr lang="ru-RU" sz="3200" b="1" dirty="0" err="1">
                <a:latin typeface="Gabriola" panose="04040605051002020D02" pitchFamily="82" charset="0"/>
              </a:rPr>
              <a:t>Фовеля</a:t>
            </a:r>
            <a:r>
              <a:rPr lang="ru-RU" sz="3200" b="1" dirty="0">
                <a:latin typeface="Gabriola" panose="04040605051002020D02" pitchFamily="82" charset="0"/>
              </a:rPr>
              <a:t> шёл первым учеником. </a:t>
            </a:r>
          </a:p>
        </p:txBody>
      </p:sp>
    </p:spTree>
    <p:extLst>
      <p:ext uri="{BB962C8B-B14F-4D97-AF65-F5344CB8AC3E}">
        <p14:creationId xmlns:p14="http://schemas.microsoft.com/office/powerpoint/2010/main" val="1956495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fon-dlya-prezentac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pic>
        <p:nvPicPr>
          <p:cNvPr id="3076" name="Picture 4" descr="C:\Users\1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20" y="214290"/>
            <a:ext cx="1833582" cy="3714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57356" y="357166"/>
            <a:ext cx="67151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abriola" pitchFamily="82" charset="0"/>
              </a:rPr>
              <a:t>В 1780 году четырнадцатилетнего юношу отправляют в Москву и определяют в частный пансион профессора </a:t>
            </a:r>
            <a:r>
              <a:rPr lang="ru-RU" sz="3200" b="1" dirty="0" err="1" smtClean="0">
                <a:latin typeface="Gabriola" pitchFamily="82" charset="0"/>
              </a:rPr>
              <a:t>Шадена</a:t>
            </a:r>
            <a:r>
              <a:rPr lang="ru-RU" sz="3200" b="1" dirty="0" smtClean="0">
                <a:latin typeface="Gabriola" pitchFamily="82" charset="0"/>
              </a:rPr>
              <a:t>. Здесь он изучает языки, историю, словесность и философию. Однако круг его интересов значительно шире. Он по-прежнему много читает, посещает лекции в университете. Но литература влечет его сильнее всего. </a:t>
            </a:r>
            <a:endParaRPr lang="ru-RU" sz="3200" b="1" dirty="0">
              <a:latin typeface="Gabriola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92229E-6 C 0.02761 0.01272 0.05539 0.02313 0.08455 0.02868 C 0.09549 0.03353 0.09098 0.03053 0.09844 0.037 C 0.10209 0.04648 0.10747 0.05365 0.11077 0.0636 C 0.11389 0.07308 0.11424 0.07979 0.11841 0.08811 C 0.11928 0.09436 0.12153 0.10037 0.12153 0.10661 C 0.12153 0.1487 0.11928 0.19635 0.09375 0.22549 C 0.08594 0.23427 0.08056 0.24191 0.07066 0.24584 C 0.05921 0.25624 0.06459 0.25301 0.05226 0.25833 C 0.0507 0.25902 0.04775 0.26018 0.04775 0.26018 C 0.03889 0.26804 0.02709 0.26873 0.01685 0.27058 C 0.01164 0.27521 0.00157 0.28492 0.00157 0.28492 C -0.0019 0.29163 -0.00434 0.29857 -0.00781 0.30527 C -0.0092 0.31175 -0.01163 0.31776 -0.01388 0.32377 C -0.01475 0.32609 -0.01701 0.33002 -0.01701 0.33002 " pathEditMode="relative" ptsTypes="ffffffffffffffA">
                                      <p:cBhvr>
                                        <p:cTn id="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839</Words>
  <Application>Microsoft Office PowerPoint</Application>
  <PresentationFormat>Экран (4:3)</PresentationFormat>
  <Paragraphs>32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Arkadia</vt:lpstr>
      <vt:lpstr>Calibri</vt:lpstr>
      <vt:lpstr>Gabriola</vt:lpstr>
      <vt:lpstr>Gautami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90</cp:revision>
  <dcterms:created xsi:type="dcterms:W3CDTF">2016-03-01T17:12:12Z</dcterms:created>
  <dcterms:modified xsi:type="dcterms:W3CDTF">2016-04-02T10:12:36Z</dcterms:modified>
</cp:coreProperties>
</file>